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5" d="100"/>
          <a:sy n="65" d="100"/>
        </p:scale>
        <p:origin x="-94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209C831E-9D5C-4A3D-89FC-625E8621B0E5}" type="datetimeFigureOut">
              <a:rPr lang="ru-RU" smtClean="0"/>
              <a:pPr/>
              <a:t>25.10.2023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DC26586C-0234-44C6-94F8-93EA99039A3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C26586C-0234-44C6-94F8-93EA99039A3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C26586C-0234-44C6-94F8-93EA99039A3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C26586C-0234-44C6-94F8-93EA99039A31}"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C26586C-0234-44C6-94F8-93EA99039A31}"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C26586C-0234-44C6-94F8-93EA99039A31}"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C26586C-0234-44C6-94F8-93EA99039A3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C26586C-0234-44C6-94F8-93EA99039A31}"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209C831E-9D5C-4A3D-89FC-625E8621B0E5}" type="datetimeFigureOut">
              <a:rPr lang="ru-RU" smtClean="0"/>
              <a:pPr/>
              <a:t>25.10.2023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C26586C-0234-44C6-94F8-93EA99039A3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209C831E-9D5C-4A3D-89FC-625E8621B0E5}" type="datetimeFigureOut">
              <a:rPr lang="ru-RU" smtClean="0"/>
              <a:pPr/>
              <a:t>25.10.2023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C26586C-0234-44C6-94F8-93EA99039A3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209C831E-9D5C-4A3D-89FC-625E8621B0E5}" type="datetimeFigureOut">
              <a:rPr lang="ru-RU" smtClean="0"/>
              <a:pPr/>
              <a:t>25.10.2023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DC26586C-0234-44C6-94F8-93EA99039A31}"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09C831E-9D5C-4A3D-89FC-625E8621B0E5}" type="datetimeFigureOut">
              <a:rPr lang="ru-RU" smtClean="0"/>
              <a:pPr/>
              <a:t>25.10.2023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C26586C-0234-44C6-94F8-93EA99039A3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4000" dirty="0" smtClean="0">
                <a:latin typeface="BatangChe" pitchFamily="49" charset="-127"/>
                <a:ea typeface="BatangChe" pitchFamily="49" charset="-127"/>
                <a:cs typeface="Arial Unicode MS" pitchFamily="34" charset="-128"/>
              </a:rPr>
              <a:t>Правовые </a:t>
            </a:r>
            <a:r>
              <a:rPr lang="ru-RU" sz="4000" dirty="0" smtClean="0">
                <a:latin typeface="BatangChe" pitchFamily="49" charset="-127"/>
                <a:ea typeface="BatangChe" pitchFamily="49" charset="-127"/>
                <a:cs typeface="Arial Unicode MS" pitchFamily="34" charset="-128"/>
              </a:rPr>
              <a:t>основы местного самоуправления</a:t>
            </a:r>
            <a:endParaRPr lang="ru-RU" sz="4000" dirty="0">
              <a:latin typeface="BatangChe" pitchFamily="49" charset="-127"/>
              <a:ea typeface="BatangChe" pitchFamily="49" charset="-127"/>
              <a:cs typeface="Arial Unicode MS" pitchFamily="34" charset="-128"/>
            </a:endParaRPr>
          </a:p>
        </p:txBody>
      </p:sp>
      <p:sp>
        <p:nvSpPr>
          <p:cNvPr id="3" name="Подзаголовок 2"/>
          <p:cNvSpPr>
            <a:spLocks noGrp="1"/>
          </p:cNvSpPr>
          <p:nvPr>
            <p:ph type="subTitle" idx="1"/>
          </p:nvPr>
        </p:nvSpPr>
        <p:spPr>
          <a:xfrm>
            <a:off x="685800" y="5733256"/>
            <a:ext cx="7772400" cy="1124743"/>
          </a:xfrm>
        </p:spPr>
        <p:txBody>
          <a:bodyPr>
            <a:normAutofit/>
          </a:bodyPr>
          <a:lstStyle/>
          <a:p>
            <a:endParaRPr lang="ru-RU" i="1" dirty="0" smtClean="0"/>
          </a:p>
          <a:p>
            <a:endParaRPr lang="ru-RU" i="1" dirty="0" smtClean="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95536" y="316662"/>
            <a:ext cx="568863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Согласно ч. 4 ст. 15 Конституции общепризнанные принципы и нормы международного права являются составной частью правовой системы Российской Федерации. На основании этой нормы правовым фундаментом местного самоуправления в России стала </a:t>
            </a:r>
            <a:r>
              <a:rPr kumimoji="0" lang="ru-RU" sz="20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Европейская хартия местного самоуправления </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1985 г., подписанная Россией в 1996 г. и ратифицированная в 1998 г. Признавая местное самоуправление в качестве одной из основ любого демократического строя. Европейская хартия закрепляет общие принципы построения местного самоуправления, права и гарантии его защиты. Хартия обязывает все государства, подписавшие ее, применять основополагающие принципы, гарантирующие политическую, административную и финансовую самостоятельность местных сообществ в условиях децентрализации власти.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531" name="Picture 3" descr="http://www.eurasialegal.info/images/stories/partners/europa2015.jpg"/>
          <p:cNvPicPr>
            <a:picLocks noChangeAspect="1" noChangeArrowheads="1"/>
          </p:cNvPicPr>
          <p:nvPr/>
        </p:nvPicPr>
        <p:blipFill>
          <a:blip r:embed="rId2" cstate="print"/>
          <a:srcRect/>
          <a:stretch>
            <a:fillRect/>
          </a:stretch>
        </p:blipFill>
        <p:spPr bwMode="auto">
          <a:xfrm>
            <a:off x="6372200" y="476672"/>
            <a:ext cx="2232248" cy="6048672"/>
          </a:xfrm>
          <a:prstGeom prst="rect">
            <a:avLst/>
          </a:prstGeom>
          <a:noFill/>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539552" y="3068960"/>
            <a:ext cx="8280920" cy="31683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Хартии раскрывается понятие местного самоуправления, предусматривается свобода действия местного самоуправления по любому вопросу своей компетенции, полнота и исключительность полномочий местного самоуправления, самостоятельность определения своей внутренней административной структуры. </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Согласно Хартии</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статус местных выборных лиц должен обеспечивать свободное осуществление полномочий, а административный контроль применяться только для обеспечения законности и конституционных принципов. За местным самоуправлением закрепляется право на обладание собственными финансовыми средствами и право свободно ими распоряжаться.</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5" name="Picture 3" descr="http://fparf.ru.images.1c-bitrix-cdn.ru/upload/iblock/318/318bbd79ebbfa0a2638adb85bdd247da.jpg?146481400384478"/>
          <p:cNvPicPr>
            <a:picLocks noChangeAspect="1" noChangeArrowheads="1"/>
          </p:cNvPicPr>
          <p:nvPr/>
        </p:nvPicPr>
        <p:blipFill>
          <a:blip r:embed="rId2" cstate="print"/>
          <a:srcRect/>
          <a:stretch>
            <a:fillRect/>
          </a:stretch>
        </p:blipFill>
        <p:spPr bwMode="auto">
          <a:xfrm>
            <a:off x="611560" y="404665"/>
            <a:ext cx="7920879" cy="2376264"/>
          </a:xfrm>
          <a:prstGeom prst="rect">
            <a:avLst/>
          </a:prstGeom>
          <a:noFill/>
        </p:spPr>
      </p:pic>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4788024" y="302893"/>
            <a:ext cx="3744416"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Конституция закрепляет в соответствии с Европейской хартией местного самоуправления важнейшие исходные начала организации местного самоуправления, прежде всего, положения о признании и равной защите муниципальной собственности наряду с другими формами собственности (ст. 8); о праве органов местного самоуправления самостоятельно управлять муниципальной собственностью, формировать, утверждать и исполнять местный бюджет, устанавливать местные налоги и сборы (ст. 132).</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581" name="Picture 5" descr="http://refer.in.ua/data/fotos/02/02wjzqnufqqburk8urev_153431.png"/>
          <p:cNvPicPr>
            <a:picLocks noChangeAspect="1" noChangeArrowheads="1"/>
          </p:cNvPicPr>
          <p:nvPr/>
        </p:nvPicPr>
        <p:blipFill>
          <a:blip r:embed="rId2" cstate="print"/>
          <a:srcRect/>
          <a:stretch>
            <a:fillRect/>
          </a:stretch>
        </p:blipFill>
        <p:spPr bwMode="auto">
          <a:xfrm>
            <a:off x="251520" y="1196752"/>
            <a:ext cx="4392488" cy="4320480"/>
          </a:xfrm>
          <a:prstGeom prst="rect">
            <a:avLst/>
          </a:prstGeom>
          <a:noFill/>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95536" y="258928"/>
            <a:ext cx="8352928"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Конституция, признавая право граждан на местное самоуправление, гарантирует его осуществление в городских, сельских поселениях и на других территориях с учетом исторических и иных местных традиций через формы прямой и представительной демократии (ст. 130, 132). Она определяет также сферу деятельности местного самоуправления: вопросы местного значения, допуская при этом возможность делегирования органам местного самоуправления отдельных государственных полномочий (ст. 130, 132).</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3" name="Picture 3" descr="http://dz-online.ru/files/news_image/4067.jpg"/>
          <p:cNvPicPr>
            <a:picLocks noChangeAspect="1" noChangeArrowheads="1"/>
          </p:cNvPicPr>
          <p:nvPr/>
        </p:nvPicPr>
        <p:blipFill>
          <a:blip r:embed="rId2" cstate="print"/>
          <a:srcRect/>
          <a:stretch>
            <a:fillRect/>
          </a:stretch>
        </p:blipFill>
        <p:spPr bwMode="auto">
          <a:xfrm>
            <a:off x="1187624" y="3212976"/>
            <a:ext cx="7488832" cy="3168351"/>
          </a:xfrm>
          <a:prstGeom prst="rect">
            <a:avLst/>
          </a:prstGeom>
          <a:noFill/>
        </p:spPr>
      </p:pic>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467544" y="245840"/>
            <a:ext cx="532859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Кроме того, Конституция устанавливает важнейшие гарантии прав местного самоуправления: а) самостоятельность определения структуры органов местного самоуправления (ст. 131); б) необходимость учета мнения населения при изменении границ территории местного самоуправления (ст. 131); в) обязательность передачи органам местного самоуправления соответствующих материальных и финансовых средств при наделении их отдельными государственными полномочиями (ст. 132); г) компенсация дополнительных расходов местного самоуправления, возникших в результате решений, принятых органами государственной власти (ст. 133); </a:t>
            </a:r>
            <a:r>
              <a:rPr kumimoji="0" lang="ru-RU"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д</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запрет на ограничение прав местного самоуправления, установленных Конституцией и федеральными законами, а также судебная зашита этих прав (ст. 133).</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7" name="Picture 3" descr="http://newsonline24.com.ua/wp-content/uploads/2015/06/gerb.jpg"/>
          <p:cNvPicPr>
            <a:picLocks noChangeAspect="1" noChangeArrowheads="1"/>
          </p:cNvPicPr>
          <p:nvPr/>
        </p:nvPicPr>
        <p:blipFill>
          <a:blip r:embed="rId2" cstate="print"/>
          <a:srcRect/>
          <a:stretch>
            <a:fillRect/>
          </a:stretch>
        </p:blipFill>
        <p:spPr bwMode="auto">
          <a:xfrm>
            <a:off x="6012160" y="476672"/>
            <a:ext cx="2736304" cy="5904656"/>
          </a:xfrm>
          <a:prstGeom prst="rect">
            <a:avLst/>
          </a:prstGeom>
          <a:noFill/>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043608" y="2616071"/>
            <a:ext cx="770485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Не менее важные нормы установлены во второй главе Конституции, посвященной правам и свободам человека и гражданина: согласно ст. 18 права и свободы человека и гражданина определяют деятельность местного самоуправления; в ст. 32 за гражданами России закрепляется право избирать и быть избранными в органы местного самоуправления, а также участвовать в референдуме; в соответствии со ст. 33 граждане имеют право обращаться лично, а также направлять индивидуальные и коллективные обращения в органы местного самоуправления; ст. 40, 41 и 43 определяют направления деятельности органов местного самоуправления в сфере жилищного строительства, медицинского обслуживания, основного общего и среднего профессионального образования.</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7651" name="Picture 3" descr="http://ombudsman.udmurt.ru/upload/iblock/856/856b3dfd6be4f191e90ad45e374b281b.jpg"/>
          <p:cNvPicPr>
            <a:picLocks noChangeAspect="1" noChangeArrowheads="1"/>
          </p:cNvPicPr>
          <p:nvPr/>
        </p:nvPicPr>
        <p:blipFill>
          <a:blip r:embed="rId2" cstate="print"/>
          <a:srcRect/>
          <a:stretch>
            <a:fillRect/>
          </a:stretch>
        </p:blipFill>
        <p:spPr bwMode="auto">
          <a:xfrm>
            <a:off x="1187624" y="404664"/>
            <a:ext cx="6480720" cy="2016224"/>
          </a:xfrm>
          <a:prstGeom prst="rect">
            <a:avLst/>
          </a:prstGeom>
          <a:noFill/>
        </p:spPr>
      </p:pic>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6372200" y="758387"/>
            <a:ext cx="216024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Вопросы местного самоуправления напрямую затрагиваются в общей сложности в 19 статьях Конституции и являются нормами прямого действия, подлежат непосредственному применению, в том числе судебными органами.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7" name="Picture 5" descr="http://www.duma-murman.ru/press/news/files/2016/20160516_1647-1.jpg"/>
          <p:cNvPicPr>
            <a:picLocks noChangeAspect="1" noChangeArrowheads="1"/>
          </p:cNvPicPr>
          <p:nvPr/>
        </p:nvPicPr>
        <p:blipFill>
          <a:blip r:embed="rId2" cstate="print"/>
          <a:srcRect/>
          <a:stretch>
            <a:fillRect/>
          </a:stretch>
        </p:blipFill>
        <p:spPr bwMode="auto">
          <a:xfrm>
            <a:off x="755577" y="764704"/>
            <a:ext cx="5112568" cy="5400600"/>
          </a:xfrm>
          <a:prstGeom prst="rect">
            <a:avLst/>
          </a:prstGeom>
          <a:noFill/>
        </p:spPr>
      </p:pic>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323528" y="146258"/>
            <a:ext cx="849694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Особое место в системе правовых основ местного самоуправления занимают </a:t>
            </a:r>
            <a:r>
              <a:rPr kumimoji="0" lang="ru-RU" sz="20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постановлении Конституционного Суда РФ. </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Данный судебный орган не является правотворческим, однако его решения имеют общеобязательный характер. Постановления Конституционного Суда РФ содержат целый комплекс положений, имеющих нормативный характер и относящихся к порядку определения и изменения территориальных основ местного самоуправления, определению структуры органов местного самоуправления, взаимоотношениям муниципальных и государственных органов власти, порядку делегирования государственных полномочий органам местного самоуправления, осуществлению государственного (административного) контроля за органами местного самоуправления, порядку приватизации отдельных объектов муниципальной собственности, защите муниципальных избирательных прав граждан, порядку отзыва выборных лиц местного самоуправления, бюджетному устройству и т.д.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9699" name="Picture 3" descr="http://www.cherem24.ru/images/photos/medium/article1007.jpg"/>
          <p:cNvPicPr>
            <a:picLocks noChangeAspect="1" noChangeArrowheads="1"/>
          </p:cNvPicPr>
          <p:nvPr/>
        </p:nvPicPr>
        <p:blipFill>
          <a:blip r:embed="rId2" cstate="print"/>
          <a:srcRect/>
          <a:stretch>
            <a:fillRect/>
          </a:stretch>
        </p:blipFill>
        <p:spPr bwMode="auto">
          <a:xfrm>
            <a:off x="1259632" y="4653136"/>
            <a:ext cx="5976664" cy="1800200"/>
          </a:xfrm>
          <a:prstGeom prst="rect">
            <a:avLst/>
          </a:prstGeom>
          <a:noFill/>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692696"/>
            <a:ext cx="1656184" cy="5355312"/>
          </a:xfrm>
          <a:prstGeom prst="rect">
            <a:avLst/>
          </a:prstGeom>
        </p:spPr>
        <p:txBody>
          <a:bodyPr wrap="square">
            <a:spAutoFit/>
          </a:bodyPr>
          <a:lstStyle/>
          <a:p>
            <a:pPr algn="r"/>
            <a:r>
              <a:rPr lang="ru-RU" dirty="0"/>
              <a:t>В то же время признание за решениями Конституционного Суда РФ нормативного значения не должно вести к их отождествлению с законами и иными нормативно-правовыми актами. </a:t>
            </a:r>
          </a:p>
        </p:txBody>
      </p:sp>
      <p:pic>
        <p:nvPicPr>
          <p:cNvPr id="30724" name="Picture 4" descr="http://www.yugopolis.ru/data/img/cdbb04ac08902ad689d7e0cd19585b33/169729.jpg"/>
          <p:cNvPicPr>
            <a:picLocks noChangeAspect="1" noChangeArrowheads="1"/>
          </p:cNvPicPr>
          <p:nvPr/>
        </p:nvPicPr>
        <p:blipFill>
          <a:blip r:embed="rId2" cstate="print"/>
          <a:srcRect/>
          <a:stretch>
            <a:fillRect/>
          </a:stretch>
        </p:blipFill>
        <p:spPr bwMode="auto">
          <a:xfrm>
            <a:off x="2555776" y="548680"/>
            <a:ext cx="6120680" cy="5688632"/>
          </a:xfrm>
          <a:prstGeom prst="rect">
            <a:avLst/>
          </a:prstGeom>
          <a:noFill/>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a:xfrm>
            <a:off x="971600" y="692696"/>
            <a:ext cx="7715200" cy="1224136"/>
          </a:xfrm>
        </p:spPr>
        <p:txBody>
          <a:bodyPr>
            <a:normAutofit fontScale="90000"/>
          </a:bodyPr>
          <a:lstStyle/>
          <a:p>
            <a:r>
              <a:rPr lang="ru-RU" dirty="0" smtClean="0">
                <a:latin typeface="Arial Black" pitchFamily="34" charset="0"/>
              </a:rPr>
              <a:t>Конституционные основы местного самоуправления</a:t>
            </a:r>
            <a:br>
              <a:rPr lang="ru-RU" dirty="0" smtClean="0">
                <a:latin typeface="Arial Black" pitchFamily="34" charset="0"/>
              </a:rPr>
            </a:br>
            <a:endParaRPr lang="ru-RU" dirty="0">
              <a:latin typeface="Arial Black" pitchFamily="34" charset="0"/>
            </a:endParaRPr>
          </a:p>
        </p:txBody>
      </p:sp>
      <p:pic>
        <p:nvPicPr>
          <p:cNvPr id="1026" name="Picture 2" descr="https://mysbor.ru/images/smartfieldsdata/11933/0_18612c_c553dec0_l.jpg"/>
          <p:cNvPicPr>
            <a:picLocks noChangeAspect="1" noChangeArrowheads="1"/>
          </p:cNvPicPr>
          <p:nvPr/>
        </p:nvPicPr>
        <p:blipFill>
          <a:blip r:embed="rId2" cstate="print"/>
          <a:srcRect/>
          <a:stretch>
            <a:fillRect/>
          </a:stretch>
        </p:blipFill>
        <p:spPr bwMode="auto">
          <a:xfrm>
            <a:off x="971600" y="2348880"/>
            <a:ext cx="7272808" cy="3744416"/>
          </a:xfrm>
          <a:prstGeom prst="rect">
            <a:avLst/>
          </a:prstGeom>
          <a:noFill/>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23528" y="327124"/>
            <a:ext cx="849694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Согласно ст. 4 Федерального закона от 6 октября 2003 г. № 131-ФЗ "Об общих принципах организации местного самоуправления в Российской Федерации" (далее в этой главе — Закон о местном самоуправлении 2003 г.)</a:t>
            </a:r>
            <a:r>
              <a:rPr kumimoji="0" lang="ru-RU" sz="20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правовую основу </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местного самоуправления составляют общепризнанные принципы и нормы международного права, международные договоры РФ, Конституция, федеральные конституционные законы. Закон о местном самоуправлении 2003 г., другие федеральные законы, издаваемые в соответствии с ними иные нормативные правовые акты РФ (указы и распоряжения Президента РФ, постановления и распоряжения Правительства РФ, </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иные нормативные </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правовые акты федеральных органов исполнительной власти), конституции (уставы), законы и иные нормативные правовые акты субъектов РФ, уставы муниципальных образований, решения, принятые на местных референдумах и сходах граждан, и иные муниципальные правовые акты.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4" name="Picture 4" descr="http://gov.cap.ru/Home/96/arhiv_foto/2012/10/19/%D0%B7%D0%B0%D0%BA%D0%BE%D0%BD.jpg"/>
          <p:cNvPicPr>
            <a:picLocks noChangeAspect="1" noChangeArrowheads="1"/>
          </p:cNvPicPr>
          <p:nvPr/>
        </p:nvPicPr>
        <p:blipFill>
          <a:blip r:embed="rId2" cstate="print"/>
          <a:srcRect/>
          <a:stretch>
            <a:fillRect/>
          </a:stretch>
        </p:blipFill>
        <p:spPr bwMode="auto">
          <a:xfrm>
            <a:off x="4211960" y="4725144"/>
            <a:ext cx="4932040" cy="2132856"/>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3995936" y="251241"/>
            <a:ext cx="4608512"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Понятие "местное самоуправление" впервые получило законодательное закрепление в Законе СССР от 9 апреля 1990 г. "Об общих началах местного самоуправления и местного хозяйства в СССР". Этот Закон устанавливал систему местного самоуправления, которая включала местные Советы народных депутатов в качестве основного ее звена, органы территориального общественного самоуправления, а также местные референдумы, собрания, сходы граждан, иные формы непосредственной демократии. Местное самоуправление осуществлялось в границах административно-территориальных единиц. В качестве основы местного хозяйства закреплялась коммунальная собственность.</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389" name="Picture 5" descr="http://volgoduma.ru/images/stories/2016/160608msu.jpg"/>
          <p:cNvPicPr>
            <a:picLocks noChangeAspect="1" noChangeArrowheads="1"/>
          </p:cNvPicPr>
          <p:nvPr/>
        </p:nvPicPr>
        <p:blipFill>
          <a:blip r:embed="rId2" cstate="print"/>
          <a:srcRect/>
          <a:stretch>
            <a:fillRect/>
          </a:stretch>
        </p:blipFill>
        <p:spPr bwMode="auto">
          <a:xfrm>
            <a:off x="611560" y="548680"/>
            <a:ext cx="2736304" cy="4896544"/>
          </a:xfrm>
          <a:prstGeom prst="rect">
            <a:avLst/>
          </a:prstGeom>
          <a:noFill/>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95536" y="244955"/>
            <a:ext cx="388843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соответствии с данным Законом был принят Закон РСФСР от 6 июля 1991 г. № 1550-1 "О местном самоуправлении в РСФСР", который ввел понятие "муниципальная собственность", наделил Советы и соответствующие органы управления собственной компетенцией, заменил исполнительные комитеты на местные администрации, руководимые главой, действующим на основе единоначалия, и подотчетные соответствующим местным Советам и вышестоящим исполнительным органам в пределах их компетенции.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411" name="Picture 3" descr="http://www.myjulia.ru/data/cache/2011/05/18/772190_3470thumb500.jpg"/>
          <p:cNvPicPr>
            <a:picLocks noChangeAspect="1" noChangeArrowheads="1"/>
          </p:cNvPicPr>
          <p:nvPr/>
        </p:nvPicPr>
        <p:blipFill>
          <a:blip r:embed="rId2" cstate="print"/>
          <a:srcRect/>
          <a:stretch>
            <a:fillRect/>
          </a:stretch>
        </p:blipFill>
        <p:spPr bwMode="auto">
          <a:xfrm>
            <a:off x="4644008" y="1628800"/>
            <a:ext cx="4176464" cy="3600400"/>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rot="10800000" flipV="1">
            <a:off x="539552" y="4652141"/>
            <a:ext cx="820891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Закон подробно регламентировал формы организации и деятельности органов местного самоуправления и их компетенцию. Республики в составе Российской Федерации были наделены правом принимать законодательные акты по вопросам местного самоуправления.</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8439" name="Picture 7" descr="http://mc.arhcity.ru/data/1362/NPA.gif"/>
          <p:cNvPicPr>
            <a:picLocks noChangeAspect="1" noChangeArrowheads="1"/>
          </p:cNvPicPr>
          <p:nvPr/>
        </p:nvPicPr>
        <p:blipFill>
          <a:blip r:embed="rId2" cstate="print"/>
          <a:srcRect/>
          <a:stretch>
            <a:fillRect/>
          </a:stretch>
        </p:blipFill>
        <p:spPr bwMode="auto">
          <a:xfrm>
            <a:off x="2123728" y="0"/>
            <a:ext cx="5256584" cy="4869160"/>
          </a:xfrm>
          <a:prstGeom prst="rect">
            <a:avLst/>
          </a:prstGeom>
          <a:noFill/>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67544" y="436532"/>
            <a:ext cx="8208912"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После подписания 31 марта 1992 г. Федеративного договора, отнесшего установление общих принципов организации местного самоуправления к совместному ведению органов государственной власти РФ и ее субъектов, право на собственное правовое регулирование местного самоуправления получили и остальные субъекты РФ.</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Нормы Закона "О местном самоуправлении в РСФСР", регламентирующие полномочия местной администрации (ст. 49—76) и вопросы организации территориального общественного самоуправления действовали в части, не противоречащей Конституции, и после принятия Закона о местном самоуправлении 2003 г.</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459" name="Picture 3" descr="http://pda.fedpress.ru/sites/fedpress/files/khusainov/news/perm_nalog.jpg"/>
          <p:cNvPicPr>
            <a:picLocks noChangeAspect="1" noChangeArrowheads="1"/>
          </p:cNvPicPr>
          <p:nvPr/>
        </p:nvPicPr>
        <p:blipFill>
          <a:blip r:embed="rId2" cstate="print"/>
          <a:srcRect/>
          <a:stretch>
            <a:fillRect/>
          </a:stretch>
        </p:blipFill>
        <p:spPr bwMode="auto">
          <a:xfrm>
            <a:off x="1475656" y="3933056"/>
            <a:ext cx="5760640" cy="2520280"/>
          </a:xfrm>
          <a:prstGeom prst="rect">
            <a:avLst/>
          </a:prstGeom>
          <a:noFill/>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332656"/>
            <a:ext cx="6984776" cy="6186309"/>
          </a:xfrm>
          <a:prstGeom prst="rect">
            <a:avLst/>
          </a:prstGeom>
          <a:noFill/>
        </p:spPr>
        <p:txBody>
          <a:bodyPr wrap="square" rtlCol="0">
            <a:spAutoFit/>
          </a:bodyPr>
          <a:lstStyle/>
          <a:p>
            <a:r>
              <a:rPr lang="ru-RU" dirty="0"/>
              <a:t>Важнейшим документом, регламентирующим осуществление местного самоуправления в России, </a:t>
            </a:r>
            <a:r>
              <a:rPr lang="ru-RU" dirty="0" smtClean="0"/>
              <a:t>является </a:t>
            </a:r>
            <a:r>
              <a:rPr lang="ru-RU" b="1" i="1" dirty="0" smtClean="0"/>
              <a:t>Конституция</a:t>
            </a:r>
            <a:r>
              <a:rPr lang="ru-RU" b="1" i="1" dirty="0"/>
              <a:t>, </a:t>
            </a:r>
            <a:r>
              <a:rPr lang="ru-RU" dirty="0"/>
              <a:t>в которой были впервые закреплены важнейшие начала организации и деятельности местного самоуправления, определены его место и роль в государственно-правовой структуре российского общества.</a:t>
            </a:r>
          </a:p>
          <a:p>
            <a:r>
              <a:rPr lang="ru-RU" dirty="0"/>
              <a:t>Конституционное регулирование местного самоуправления не имеет аналогов в зарубежных федеративных государствах, где его регламентация отнесена к ведению субъектов федерации. Специфические условия возрождения и развития местного самоуправления в России предопределили необходимость прямого, активного влияния федеральных органов государственной власти и, соответственно, федерального законодательства на процессы формирования и деятельности местного самоуправления. Поэтому в соответствии с п. "</a:t>
            </a:r>
            <a:r>
              <a:rPr lang="ru-RU" dirty="0" err="1"/>
              <a:t>н</a:t>
            </a:r>
            <a:r>
              <a:rPr lang="ru-RU" dirty="0"/>
              <a:t>" ч. 1 ст. 72 Конституции установление общих принципов организации местного самоуправления находится в совместном ведении Российской Федерации и ее субъектов.</a:t>
            </a:r>
          </a:p>
          <a:p>
            <a:endParaRPr lang="ru-RU" dirty="0"/>
          </a:p>
        </p:txBody>
      </p:sp>
      <p:pic>
        <p:nvPicPr>
          <p:cNvPr id="20482" name="Picture 2" descr="http://www.chuc.ru/netcat_files/Image/i1.jpg"/>
          <p:cNvPicPr>
            <a:picLocks noChangeAspect="1" noChangeArrowheads="1"/>
          </p:cNvPicPr>
          <p:nvPr/>
        </p:nvPicPr>
        <p:blipFill>
          <a:blip r:embed="rId2" cstate="print"/>
          <a:srcRect/>
          <a:stretch>
            <a:fillRect/>
          </a:stretch>
        </p:blipFill>
        <p:spPr bwMode="auto">
          <a:xfrm>
            <a:off x="323528" y="404664"/>
            <a:ext cx="1512168" cy="5760640"/>
          </a:xfrm>
          <a:prstGeom prst="rect">
            <a:avLst/>
          </a:prstGeom>
          <a:noFill/>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04665"/>
            <a:ext cx="8280920" cy="4319326"/>
          </a:xfrm>
          <a:prstGeom prst="rect">
            <a:avLst/>
          </a:prstGeom>
          <a:noFill/>
        </p:spPr>
        <p:txBody>
          <a:bodyPr wrap="square" rtlCol="0">
            <a:spAutoFit/>
          </a:bodyPr>
          <a:lstStyle/>
          <a:p>
            <a:r>
              <a:rPr lang="ru-RU" dirty="0"/>
              <a:t>Таким образом, Конституция определяет пределы правового регулирования организации местного самоуправления для федеральных органов государственной власти: установление единых, общих для всей территории России основ построения и функционирования муниципальной власти.</a:t>
            </a:r>
          </a:p>
          <a:p>
            <a:r>
              <a:rPr lang="ru-RU" dirty="0"/>
              <a:t>Конституция закрепляет целый комплекс норм и институтов </a:t>
            </a:r>
            <a:r>
              <a:rPr lang="ru-RU" dirty="0" err="1"/>
              <a:t>муниципально-правового</a:t>
            </a:r>
            <a:r>
              <a:rPr lang="ru-RU" dirty="0"/>
              <a:t> значения, к которым относятся: 1) институты местного самоуправления как основа конституционного строя, одна из форм народовластия(ст. 3, 8, 9,12);</a:t>
            </a:r>
          </a:p>
          <a:p>
            <a:r>
              <a:rPr lang="ru-RU" dirty="0"/>
              <a:t>2) институты правового положения человека и гражданина в системе местного самоуправления (ст. 18, 24, 32, 33, 40, 41, 43,46); 3) институты организации и функционирования местного самоуправления как особой публичной (муниципальной) власти (ст. 130—133).</a:t>
            </a:r>
          </a:p>
          <a:p>
            <a:endParaRPr lang="ru-RU" dirty="0"/>
          </a:p>
        </p:txBody>
      </p:sp>
      <p:pic>
        <p:nvPicPr>
          <p:cNvPr id="21506" name="Picture 2" descr="http://russia.ink/wp-content/uploads/2014/12/%D0%92%D0%BB%D0%B0%D1%81%D1%82%D1%8C-%D0%B2-%D0%A0%D0%BE%D1%81%D1%81%D0%B8%D0%B8.jpg"/>
          <p:cNvPicPr>
            <a:picLocks noChangeAspect="1" noChangeArrowheads="1"/>
          </p:cNvPicPr>
          <p:nvPr/>
        </p:nvPicPr>
        <p:blipFill>
          <a:blip r:embed="rId2" cstate="print"/>
          <a:srcRect/>
          <a:stretch>
            <a:fillRect/>
          </a:stretch>
        </p:blipFill>
        <p:spPr bwMode="auto">
          <a:xfrm>
            <a:off x="2411760" y="4365104"/>
            <a:ext cx="5688632" cy="2232248"/>
          </a:xfrm>
          <a:prstGeom prst="rect">
            <a:avLst/>
          </a:prstGeom>
          <a:noFill/>
        </p:spPr>
      </p:pic>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262</TotalTime>
  <Words>519</Words>
  <Application>Microsoft Office PowerPoint</Application>
  <PresentationFormat>Экран (4:3)</PresentationFormat>
  <Paragraphs>23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Открытая</vt:lpstr>
      <vt:lpstr>Правовые основы местного самоуправления</vt:lpstr>
      <vt:lpstr>Конституционные основы местного самоуправления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Конституционно-правовые основы местного самоуправления</dc:title>
  <dc:creator>Настя</dc:creator>
  <cp:lastModifiedBy>PackardBell</cp:lastModifiedBy>
  <cp:revision>28</cp:revision>
  <dcterms:created xsi:type="dcterms:W3CDTF">2016-09-25T14:48:39Z</dcterms:created>
  <dcterms:modified xsi:type="dcterms:W3CDTF">2023-10-25T16:12:31Z</dcterms:modified>
</cp:coreProperties>
</file>