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88" r:id="rId4"/>
    <p:sldId id="330" r:id="rId5"/>
    <p:sldId id="303" r:id="rId6"/>
    <p:sldId id="305" r:id="rId7"/>
    <p:sldId id="304" r:id="rId8"/>
    <p:sldId id="331" r:id="rId9"/>
    <p:sldId id="332" r:id="rId10"/>
    <p:sldId id="310" r:id="rId11"/>
    <p:sldId id="306" r:id="rId12"/>
    <p:sldId id="313" r:id="rId13"/>
    <p:sldId id="333" r:id="rId14"/>
    <p:sldId id="307" r:id="rId15"/>
    <p:sldId id="334" r:id="rId16"/>
    <p:sldId id="335" r:id="rId17"/>
    <p:sldId id="309" r:id="rId18"/>
    <p:sldId id="308" r:id="rId19"/>
    <p:sldId id="336" r:id="rId20"/>
    <p:sldId id="337" r:id="rId21"/>
    <p:sldId id="338" r:id="rId22"/>
    <p:sldId id="290" r:id="rId23"/>
    <p:sldId id="316" r:id="rId24"/>
    <p:sldId id="317" r:id="rId25"/>
    <p:sldId id="318" r:id="rId26"/>
    <p:sldId id="319" r:id="rId27"/>
    <p:sldId id="320" r:id="rId28"/>
    <p:sldId id="324" r:id="rId29"/>
    <p:sldId id="322" r:id="rId30"/>
    <p:sldId id="323" r:id="rId31"/>
    <p:sldId id="321" r:id="rId32"/>
    <p:sldId id="325" r:id="rId33"/>
    <p:sldId id="291" r:id="rId34"/>
    <p:sldId id="311" r:id="rId35"/>
    <p:sldId id="326" r:id="rId36"/>
    <p:sldId id="312" r:id="rId37"/>
    <p:sldId id="327" r:id="rId38"/>
    <p:sldId id="293" r:id="rId39"/>
    <p:sldId id="286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58" autoAdjust="0"/>
    <p:restoredTop sz="94638" autoAdjust="0"/>
  </p:normalViewPr>
  <p:slideViewPr>
    <p:cSldViewPr>
      <p:cViewPr varScale="1">
        <p:scale>
          <a:sx n="65" d="100"/>
          <a:sy n="65" d="100"/>
        </p:scale>
        <p:origin x="-94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4937D34-C63F-42C0-9F8B-1D025420DDE9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BAF42FA-5243-4902-83B5-B735A0340D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37D34-C63F-42C0-9F8B-1D025420DDE9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F42FA-5243-4902-83B5-B735A0340D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37D34-C63F-42C0-9F8B-1D025420DDE9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F42FA-5243-4902-83B5-B735A0340D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37D34-C63F-42C0-9F8B-1D025420DDE9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F42FA-5243-4902-83B5-B735A0340D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37D34-C63F-42C0-9F8B-1D025420DDE9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F42FA-5243-4902-83B5-B735A0340D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37D34-C63F-42C0-9F8B-1D025420DDE9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F42FA-5243-4902-83B5-B735A0340D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37D34-C63F-42C0-9F8B-1D025420DDE9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F42FA-5243-4902-83B5-B735A0340D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37D34-C63F-42C0-9F8B-1D025420DDE9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F42FA-5243-4902-83B5-B735A0340D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37D34-C63F-42C0-9F8B-1D025420DDE9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F42FA-5243-4902-83B5-B735A0340D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D4937D34-C63F-42C0-9F8B-1D025420DDE9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F42FA-5243-4902-83B5-B735A0340D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4937D34-C63F-42C0-9F8B-1D025420DDE9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BAF42FA-5243-4902-83B5-B735A0340D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4937D34-C63F-42C0-9F8B-1D025420DDE9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BAF42FA-5243-4902-83B5-B735A0340D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029604" cy="1655765"/>
          </a:xfrm>
        </p:spPr>
        <p:txBody>
          <a:bodyPr>
            <a:normAutofit fontScale="90000"/>
          </a:bodyPr>
          <a:lstStyle/>
          <a:p>
            <a:pPr algn="ctr"/>
            <a:r>
              <a:rPr lang="ru-RU" b="0" dirty="0">
                <a:effectLst/>
              </a:rPr>
              <a:t>Территориальные основы местного самоуправления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12160" y="3789040"/>
            <a:ext cx="2714644" cy="1500198"/>
          </a:xfrm>
        </p:spPr>
        <p:txBody>
          <a:bodyPr>
            <a:normAutofit/>
          </a:bodyPr>
          <a:lstStyle/>
          <a:p>
            <a:pPr algn="l"/>
            <a:endParaRPr lang="ru-RU" i="1" dirty="0" smtClean="0"/>
          </a:p>
          <a:p>
            <a:pPr algn="l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026563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Территорию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городского или сельского поселения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составляют: </a:t>
            </a:r>
          </a:p>
          <a:p>
            <a:pPr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сложившиеся земли населенных пунктов,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прилегающие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ним земли общего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пользования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традиционного природопользования населения соответствующего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поселения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рекреационные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земли, земли для развития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поселения.</a:t>
            </a:r>
          </a:p>
          <a:p>
            <a:pPr marL="109728" indent="0" algn="just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территории поселения входят земли независимо от форм собственности и целевого назначения.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en-US" sz="2000" dirty="0"/>
              <a:t>1</a:t>
            </a:r>
            <a:r>
              <a:rPr lang="ru-RU" sz="2000" dirty="0"/>
              <a:t>.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Территориальная организация местного самоуправления</a:t>
            </a:r>
            <a:r>
              <a:rPr lang="ru-RU" sz="4000" dirty="0"/>
              <a:t/>
            </a:r>
            <a:br>
              <a:rPr lang="ru-RU" sz="4000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473496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026563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несколько поселений или поселений и межселенных территорий, объединенных общей территорией, в границах которой местное самоуправление осуществляется в целях решения вопросов местного значения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межпоселенческого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характера населением непосредственно и (или) через выборные и иные органы местного самоуправления, которые могут осуществлять отдельные государственные полномочия, передаваемые органам местного самоуправления федеральными законами и законами субъектов Российской Федерации;</a:t>
            </a:r>
          </a:p>
          <a:p>
            <a:pPr marL="109728" indent="0" algn="just">
              <a:buNone/>
            </a:pP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en-US" sz="2000" dirty="0"/>
              <a:t>1</a:t>
            </a:r>
            <a:r>
              <a:rPr lang="ru-RU" sz="2000" dirty="0"/>
              <a:t>.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Территориальная организация местного самоуправления</a:t>
            </a:r>
            <a:r>
              <a:rPr lang="ru-RU" sz="4000" dirty="0"/>
              <a:t/>
            </a:r>
            <a:br>
              <a:rPr lang="ru-RU" sz="4000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476672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170579"/>
          </a:xfrm>
        </p:spPr>
        <p:txBody>
          <a:bodyPr>
            <a:normAutofit fontScale="92500" lnSpcReduction="20000"/>
          </a:bodyPr>
          <a:lstStyle/>
          <a:p>
            <a:pPr marL="109728" indent="0" algn="just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Объединение городских и сельских поселений в муниципальные районы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преследует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цели: </a:t>
            </a:r>
          </a:p>
          <a:p>
            <a:pPr algn="just">
              <a:buFont typeface="Courier New" panose="02070309020205020404" pitchFamily="49" charset="0"/>
              <a:buChar char="o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во-первых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взаимодействия,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во-вторых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специализацию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полномочий муниципальных образований первого и второго уровней.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районы призваны прежде всего решать задачи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межпоселенческого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характера. Отношения между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разноуровневыми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муниципальными образованиями следует охарактеризовать не как их административное соподчинение, а как муниципальную связь.</a:t>
            </a: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en-US" sz="2000" dirty="0"/>
              <a:t>1</a:t>
            </a:r>
            <a:r>
              <a:rPr lang="ru-RU" sz="2000" dirty="0"/>
              <a:t>.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Территориальная организация местного самоуправления</a:t>
            </a:r>
            <a:r>
              <a:rPr lang="ru-RU" sz="4000" dirty="0"/>
              <a:t/>
            </a:r>
            <a:br>
              <a:rPr lang="ru-RU" sz="4000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621547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16632"/>
            <a:ext cx="8784976" cy="6120680"/>
          </a:xfrm>
        </p:spPr>
        <p:txBody>
          <a:bodyPr>
            <a:normAutofit fontScale="92500" lnSpcReduction="10000"/>
          </a:bodyPr>
          <a:lstStyle/>
          <a:p>
            <a:pPr marL="109728" indent="0" algn="just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число основных признаков муниципального района входят следующие: </a:t>
            </a:r>
          </a:p>
          <a:p>
            <a:pPr algn="just"/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в состав муниципального района входят поселения (сельские и(или) городские), также возможно и включение в состав межселенной территории - территория, находящаяся вне границ поселений, стоит отметить, что межселенная территория не является муниципальным образованием. Характерной чертой муниципального района является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двухуровневость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местного самоуправления, первый уровень – городские и сельские поселения, второй – сам муниципальный район. </a:t>
            </a:r>
          </a:p>
          <a:p>
            <a:pPr algn="just"/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исходя из представленной двухуровневой модели, местное самоуправление в муниципальном районе осуществляется в целях решения особого круга вопросов местного значения – вопросов местного значения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межпоселенческого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характера; </a:t>
            </a:r>
          </a:p>
          <a:p>
            <a:pPr algn="just"/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местное самоуправление в муниципальном районе может осуществляться как непосредственно, с использованием форм непосредственной демократии (местный референдум, муниципальные выборы и др.), так и через органы местного самоуправления; </a:t>
            </a:r>
          </a:p>
          <a:p>
            <a:pPr algn="just"/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органы местного самоуправления муниципального района могут осуществлять отдельные государственные полномочия, передаваемые органам местного самоуправления федеральными законами и законами субъектов Российской Федерации.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698150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026563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городской округ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один или несколько объединенных общей территорией населенных пунктов, не являющихся муниципальными образованиями, в которых местное самоуправление осуществляется населением непосредственно и (или) через выборные и иные органы местного самоуправления, которые могут осуществлять отдельные государственные полномочия, передаваемые органам местного самоуправления федеральными законами и законами субъектов Российской Федерации.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en-US" sz="2000" dirty="0"/>
              <a:t>1</a:t>
            </a:r>
            <a:r>
              <a:rPr lang="ru-RU" sz="2000" dirty="0"/>
              <a:t>.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Территориальная организация местного самоуправления</a:t>
            </a:r>
            <a:r>
              <a:rPr lang="ru-RU" sz="4000" dirty="0"/>
              <a:t/>
            </a:r>
            <a:br>
              <a:rPr lang="ru-RU" sz="4000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918537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746643"/>
          </a:xfrm>
        </p:spPr>
        <p:txBody>
          <a:bodyPr>
            <a:normAutofit fontScale="62500" lnSpcReduction="20000"/>
          </a:bodyPr>
          <a:lstStyle/>
          <a:p>
            <a:pPr marL="109728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число основных признаков городского округа входят следующие: </a:t>
            </a: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может состоять как из одного, так и из нескольких населенных пунктов, но при этом, в отличие от поселения, не входит в состав муниципального района. У городского округа, состоящего из нескольких поселений есть административный центр - населенный пункт, который определен с учетом местных традиций и сложившейся социальной инфраструктуры и в котором в соответствии с законом субъекта Российской Федерации находится представительный орган городского округа. Территория городского округа не может включать в себя другие муниципальные образования; </a:t>
            </a: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местное самоуправление в городском округе может осуществляться как непосредственно, с использованием форм непосредственной демократии (местный референдум, муниципальные выборы и др.), так и через органы местного самоуправления; </a:t>
            </a: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органы местного самоуправления городского округа в силу отсутствия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двухуровневости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местного самоуправления, осуществляют полномочия по решению как вопросов местного значения поселения, так и вопросов местного значения муниципального района;</a:t>
            </a: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органы местного самоуправления городского округа могут осуществлять отдельные государственные полномочия, передаваемые органам местного самоуправления федеральными законами и законами субъектов Российской Федерации.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510478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404664"/>
            <a:ext cx="8640960" cy="5602627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Городской округ с внутригородским делением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городской округ, в котором в соответствии с законом субъекта Российской Федерации образованы внутригородские районы как внутригородские муниципальные образования.</a:t>
            </a:r>
          </a:p>
          <a:p>
            <a:pPr marL="109728" indent="0" algn="just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число основных признаков городского округа с внутригородским делением входят следующие: </a:t>
            </a:r>
          </a:p>
          <a:p>
            <a:pPr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представляет собой городской округ, состоящий из других муниципальных образований – внутригородских районов; </a:t>
            </a:r>
          </a:p>
          <a:p>
            <a:pPr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местное самоуправление в городском округе с внутригородским делением может осуществляться как непосредственно, с использованием форм непосредственной демократии (местный референдум, муниципальные выборы и др.), так и через органы местного самоуправления;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225574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026563"/>
          </a:xfrm>
        </p:spPr>
        <p:txBody>
          <a:bodyPr>
            <a:normAutofit fontScale="92500" lnSpcReduction="20000"/>
          </a:bodyPr>
          <a:lstStyle/>
          <a:p>
            <a:pPr marL="109728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Наделение городского поселения статусом городского округа осуществляется законом субъекта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Федерации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наличии: 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сложившейся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социальной, транспортной и иной инфраструктуры, необходимой для самостоятельного решения органами местного самоуправления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вопросов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местного значения городского округа и осуществления отдельных государственных полномочий,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сложившейся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социальной, транспортной и иной инфраструктуры, необходимой для самостоятельного решения органами местного самоуправления прилегающего (прилегающих) муниципального района (муниципальных районов) вопросов местного значения муниципального района и осуществления ими отдельных государственных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полномочий.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en-US" sz="2000" dirty="0"/>
              <a:t>1</a:t>
            </a:r>
            <a:r>
              <a:rPr lang="ru-RU" sz="2000" dirty="0"/>
              <a:t>.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Территориальная организация местного самоуправления</a:t>
            </a:r>
            <a:r>
              <a:rPr lang="ru-RU" sz="4000" dirty="0"/>
              <a:t/>
            </a:r>
            <a:br>
              <a:rPr lang="ru-RU" sz="4000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997141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026563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Внутригородской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внутригородское муниципальное образование на части территории городского округа с внутригородским делением, в границах которой местное самоуправление осуществляется населением непосредственно и (или) через выборные и иные органы местного самоуправления. Критерии для деления городских округов с внутригородским делением на внутригородские районы устанавливаются законами субъекта Российской Федерации и уставом городского округа с внутригородским делением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109728" indent="0" algn="just">
              <a:buNone/>
            </a:pP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pPr marL="109728" indent="0" algn="just">
              <a:buNone/>
            </a:pP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en-US" sz="2000" dirty="0"/>
              <a:t>1</a:t>
            </a:r>
            <a:r>
              <a:rPr lang="ru-RU" sz="2000" dirty="0"/>
              <a:t>.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Территориальная организация местного самоуправления</a:t>
            </a:r>
            <a:r>
              <a:rPr lang="ru-RU" sz="4000" dirty="0"/>
              <a:t/>
            </a:r>
            <a:br>
              <a:rPr lang="ru-RU" sz="4000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128407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02627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число основных признаков внутригородского района входят следующие: </a:t>
            </a:r>
          </a:p>
          <a:p>
            <a:pPr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является муниципальным образованием, которое может быть образовано только в городском округе с внутригородским делением и входит в его состав; </a:t>
            </a:r>
          </a:p>
          <a:p>
            <a:pPr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образуется для решения вопросов местного значения внутригородского характера;</a:t>
            </a:r>
          </a:p>
          <a:p>
            <a:pPr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местное самоуправление во внутригородском районе может осуществляться как непосредственно, с использованием форм непосредственной демократии (местный референдум, муниципальные выборы и др.), так и через органы местного самоуправления.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12113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66928" indent="-457200" algn="just"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местного самоуправления.</a:t>
            </a:r>
          </a:p>
          <a:p>
            <a:pPr marL="566928" indent="-457200" algn="just">
              <a:buFont typeface="+mj-lt"/>
              <a:buAutoNum type="arabicPeriod"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66928" indent="-457200" algn="just"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преобразование и упразднение муниципальных образований.</a:t>
            </a:r>
          </a:p>
          <a:p>
            <a:pPr marL="566928" indent="-457200" algn="just">
              <a:buFont typeface="+mj-lt"/>
              <a:buAutoNum type="arabicPeriod"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66928" indent="-457200" algn="just"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изменение границ муниципальных образований.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0" dirty="0">
                <a:effectLst/>
              </a:rPr>
              <a:t>Территориальные основы местного самоуправления</a:t>
            </a:r>
            <a:endParaRPr lang="ru-RU" sz="1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algn="just">
              <a:buNone/>
            </a:pP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Внутригородская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территория (внутригородское муниципальное образование) города федерального значения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часть территории города федерального значения, в границах которой местное самоуправление осуществляется населением непосредственно и (или) через выборные и иные органы местного самоуправления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36435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458611"/>
          </a:xfrm>
        </p:spPr>
        <p:txBody>
          <a:bodyPr>
            <a:normAutofit fontScale="85000" lnSpcReduction="10000"/>
          </a:bodyPr>
          <a:lstStyle/>
          <a:p>
            <a:pPr marL="109728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число основных признаков внутригородской территории (внутригородского муниципального образования) города федерального значения входят следующие:</a:t>
            </a: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является муниципальным образованием, которое может быть образовано только в определенном виде субъектов Российской Федерации – городе федерального значения;</a:t>
            </a: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образуется для решения вопросов местного значения внутригородского характера;</a:t>
            </a: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местное самоуправление во внутригородском районе может осуществляться как непосредственно, с использованием форм непосредственной демократии (местный референдум, муниципальные выборы и др.), так и через органы местного самоуправления.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993297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109728" indent="0" algn="just">
              <a:buNone/>
            </a:pPr>
            <a:r>
              <a:rPr lang="ru-RU" sz="2800" dirty="0" smtClean="0"/>
              <a:t>2.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преобразование и упразднение муниципальных образований.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679266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88640"/>
            <a:ext cx="8856984" cy="6552728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муниципального образования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процесс образования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нового поселения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межселенных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территориях.</a:t>
            </a:r>
          </a:p>
          <a:p>
            <a:pPr marL="109728" indent="0" algn="just">
              <a:buNone/>
            </a:pPr>
            <a:endParaRPr lang="ru-RU" sz="20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Субъекты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инициативы создания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поселений.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Граждане, проживающие в населенном пункте, расположенном на межселенных территориях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(в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форме решения схода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Органы местного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самоуправления (в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форме решения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органа).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Органы государственной власти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субъектов Российской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Федерации (в форме решения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органа).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Федеральные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органы государственной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власти (в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форме решения органа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ru-RU" sz="20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ru-RU" sz="2000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Согласие </a:t>
            </a:r>
            <a:r>
              <a:rPr lang="ru-RU" sz="20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населения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муниципального района, на территории которого   создается поселение, выраженное представительным органом данного  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муниципального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района.</a:t>
            </a:r>
          </a:p>
          <a:p>
            <a:endParaRPr lang="ru-RU" sz="20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субъекта Российской Федерации о создании на межселенной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территории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вновь образованного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поселения.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3671900" y="3717032"/>
            <a:ext cx="1872208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3639396" y="4869160"/>
            <a:ext cx="1872208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14648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764704"/>
            <a:ext cx="8435280" cy="5184576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Преобразованием муниципальных образований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является: </a:t>
            </a:r>
          </a:p>
          <a:p>
            <a:pPr algn="just">
              <a:buSzPct val="79000"/>
              <a:buFont typeface="Wingdings" panose="05000000000000000000" pitchFamily="2" charset="2"/>
              <a:buChar char="Ø"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SzPct val="79000"/>
              <a:buFont typeface="Wingdings" panose="05000000000000000000" pitchFamily="2" charset="2"/>
              <a:buChar char="Ø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объединение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муниципальных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SzPct val="79000"/>
              <a:buFont typeface="Wingdings" panose="05000000000000000000" pitchFamily="2" charset="2"/>
              <a:buChar char="Ø"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SzPct val="79000"/>
              <a:buFont typeface="Wingdings" panose="05000000000000000000" pitchFamily="2" charset="2"/>
              <a:buChar char="Ø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разделение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муниципальных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SzPct val="79000"/>
              <a:buFont typeface="Wingdings" panose="05000000000000000000" pitchFamily="2" charset="2"/>
              <a:buChar char="Ø"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SzPct val="79000"/>
              <a:buFont typeface="Wingdings" panose="05000000000000000000" pitchFamily="2" charset="2"/>
              <a:buChar char="Ø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статуса;</a:t>
            </a:r>
          </a:p>
          <a:p>
            <a:pPr algn="just">
              <a:buSzPct val="79000"/>
              <a:buFont typeface="Wingdings" panose="05000000000000000000" pitchFamily="2" charset="2"/>
              <a:buChar char="Ø"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SzPct val="79000"/>
              <a:buFont typeface="Wingdings" panose="05000000000000000000" pitchFamily="2" charset="2"/>
              <a:buChar char="Ø"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SzPct val="79000"/>
              <a:buFont typeface="Wingdings" panose="05000000000000000000" pitchFamily="2" charset="2"/>
              <a:buChar char="Ø"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SzPct val="79000"/>
              <a:buFont typeface="Wingdings" panose="05000000000000000000" pitchFamily="2" charset="2"/>
              <a:buChar char="Ø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присоединение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поселения к городскому округу с внутригородским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делением;  </a:t>
            </a:r>
          </a:p>
          <a:p>
            <a:pPr algn="just">
              <a:buSzPct val="79000"/>
              <a:buFont typeface="Wingdings" panose="05000000000000000000" pitchFamily="2" charset="2"/>
              <a:buChar char="Ø"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SzPct val="79000"/>
              <a:buFont typeface="Wingdings" panose="05000000000000000000" pitchFamily="2" charset="2"/>
              <a:buChar char="Ø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внутригородского района из городского округа с внутригородским делением.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2700" dirty="0">
                <a:solidFill>
                  <a:srgbClr val="26282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700" dirty="0" bmk="">
                <a:solidFill>
                  <a:srgbClr val="26282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реобразование муниципальных образований</a:t>
            </a:r>
            <a:r>
              <a:rPr lang="ru-RU" sz="8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8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076175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386603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Субъекты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инициативы преобразования муниципального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699792" y="1340768"/>
            <a:ext cx="5832648" cy="792088"/>
          </a:xfrm>
          <a:prstGeom prst="roundRect">
            <a:avLst/>
          </a:prstGeom>
          <a:noFill/>
          <a:effectLst>
            <a:outerShdw blurRad="50800" dist="965200" dir="14520000" sx="1000" sy="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Граждане, проживающие в населенном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пункте, расположенном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на межселенных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территориях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(в форме решения схода)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683996" y="2456892"/>
            <a:ext cx="5832648" cy="792088"/>
          </a:xfrm>
          <a:prstGeom prst="roundRect">
            <a:avLst/>
          </a:prstGeom>
          <a:noFill/>
          <a:effectLst>
            <a:outerShdw blurRad="50800" dist="965200" dir="14520000" sx="1000" sy="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Органы местного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самоуправления (в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форме решения органа)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699792" y="3638147"/>
            <a:ext cx="5832648" cy="792088"/>
          </a:xfrm>
          <a:prstGeom prst="roundRect">
            <a:avLst/>
          </a:prstGeom>
          <a:noFill/>
          <a:effectLst>
            <a:outerShdw blurRad="50800" dist="965200" dir="14520000" sx="1000" sy="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Органы государственной власти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субъектов Российской Федерации                 (в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форме решения органа)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701198" y="4819402"/>
            <a:ext cx="5832648" cy="792088"/>
          </a:xfrm>
          <a:prstGeom prst="roundRect">
            <a:avLst/>
          </a:prstGeom>
          <a:noFill/>
          <a:effectLst>
            <a:outerShdw blurRad="50800" dist="965200" dir="14520000" sx="1000" sy="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Федеральные органы государственной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власти (в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форме решения органа)</a:t>
            </a:r>
          </a:p>
        </p:txBody>
      </p:sp>
      <p:cxnSp>
        <p:nvCxnSpPr>
          <p:cNvPr id="11" name="Соединительная линия уступом 10"/>
          <p:cNvCxnSpPr>
            <a:endCxn id="4" idx="1"/>
          </p:cNvCxnSpPr>
          <p:nvPr/>
        </p:nvCxnSpPr>
        <p:spPr>
          <a:xfrm>
            <a:off x="1259632" y="980728"/>
            <a:ext cx="1440160" cy="720000"/>
          </a:xfrm>
          <a:prstGeom prst="bentConnector3">
            <a:avLst>
              <a:gd name="adj1" fmla="val -330"/>
            </a:avLst>
          </a:prstGeom>
          <a:ln cmpd="sng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Соединительная линия уступом 12"/>
          <p:cNvCxnSpPr/>
          <p:nvPr/>
        </p:nvCxnSpPr>
        <p:spPr>
          <a:xfrm>
            <a:off x="1259632" y="1700728"/>
            <a:ext cx="1440160" cy="1181295"/>
          </a:xfrm>
          <a:prstGeom prst="bentConnector3">
            <a:avLst>
              <a:gd name="adj1" fmla="val 445"/>
            </a:avLst>
          </a:prstGeom>
          <a:ln cmpd="sng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Соединительная линия уступом 15"/>
          <p:cNvCxnSpPr/>
          <p:nvPr/>
        </p:nvCxnSpPr>
        <p:spPr>
          <a:xfrm>
            <a:off x="1268884" y="2889020"/>
            <a:ext cx="1449411" cy="1182149"/>
          </a:xfrm>
          <a:prstGeom prst="bentConnector3">
            <a:avLst>
              <a:gd name="adj1" fmla="val -8"/>
            </a:avLst>
          </a:prstGeom>
          <a:ln cmpd="sng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Соединительная линия уступом 18"/>
          <p:cNvCxnSpPr/>
          <p:nvPr/>
        </p:nvCxnSpPr>
        <p:spPr>
          <a:xfrm>
            <a:off x="1274830" y="4005144"/>
            <a:ext cx="1449411" cy="1182149"/>
          </a:xfrm>
          <a:prstGeom prst="bentConnector3">
            <a:avLst>
              <a:gd name="adj1" fmla="val -8"/>
            </a:avLst>
          </a:prstGeom>
          <a:ln cmpd="sng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992248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562074"/>
          </a:xfrm>
        </p:spPr>
        <p:txBody>
          <a:bodyPr>
            <a:normAutofit/>
          </a:bodyPr>
          <a:lstStyle/>
          <a:p>
            <a:pPr lvl="0"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муниципальных образований</a:t>
            </a:r>
            <a:endParaRPr lang="ru-RU" sz="36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1989" y="1340768"/>
            <a:ext cx="442392" cy="48965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ИНИЦИАТИВА</a:t>
            </a:r>
            <a:endParaRPr lang="ru-RU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1043608" y="5582767"/>
            <a:ext cx="576064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1817189" y="796347"/>
            <a:ext cx="6013461" cy="1021135"/>
          </a:xfrm>
          <a:prstGeom prst="round2DiagRect">
            <a:avLst>
              <a:gd name="adj1" fmla="val 5052"/>
              <a:gd name="adj2" fmla="val 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Объединение двух и более поселений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влекущее изменения границ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иных муниципальных образований, осуществляется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согласия населения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каждого из поселений, выраженного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представительным органом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каждого из объединяемых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поселений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1817187" y="1939955"/>
            <a:ext cx="6013463" cy="1440160"/>
          </a:xfrm>
          <a:prstGeom prst="round2DiagRect">
            <a:avLst>
              <a:gd name="adj1" fmla="val 5052"/>
              <a:gd name="adj2" fmla="val 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Объединение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поселения с городским округом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согласия населения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поселения и городского округа,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выраженного представительным органом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соответствующих поселения и городского округа, а также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учетом мнения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населения муниципального района, выраженного представительным органом соответствующего муниципального района. </a:t>
            </a:r>
          </a:p>
          <a:p>
            <a:pPr algn="just"/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1817187" y="3502588"/>
            <a:ext cx="6013464" cy="1567713"/>
          </a:xfrm>
          <a:prstGeom prst="round2DiagRect">
            <a:avLst>
              <a:gd name="adj1" fmla="val 5052"/>
              <a:gd name="adj2" fmla="val 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Объединение двух и более внутригородских районов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 влекущее изменения границ иных муниципальных образований, осуществляется с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учетом мнения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населения каждого из соответствующих внутригородских районов в соответствии с уставом внутригородского района и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согласия населения городского округа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внутригородским делением, выраженного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представительным органом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городского округа с внутригородским делением.</a:t>
            </a:r>
          </a:p>
          <a:p>
            <a:pPr algn="just"/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1817187" y="5192774"/>
            <a:ext cx="6013465" cy="1332570"/>
          </a:xfrm>
          <a:prstGeom prst="round2DiagRect">
            <a:avLst>
              <a:gd name="adj1" fmla="val 5052"/>
              <a:gd name="adj2" fmla="val 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Объединение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двух и более муниципальных районов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 влекущее изменения границ иных муниципальных образований, осуществляется с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учетом мнения населения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выраженного представительными органами каждого из объединяемых муниципальных районов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1070555" y="1241418"/>
            <a:ext cx="576064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1070555" y="2633675"/>
            <a:ext cx="576064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1052897" y="4077292"/>
            <a:ext cx="576064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7863648" y="1018882"/>
            <a:ext cx="576064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7863648" y="2345643"/>
            <a:ext cx="576064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7863648" y="3861048"/>
            <a:ext cx="576064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7830650" y="5454721"/>
            <a:ext cx="576064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8406714" y="796347"/>
            <a:ext cx="518763" cy="558498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субъекта Российской Федерации</a:t>
            </a:r>
            <a:r>
              <a:rPr lang="ru-RU" dirty="0" smtClean="0">
                <a:noFill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noFill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72429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муниципальных образований</a:t>
            </a:r>
            <a:endParaRPr lang="ru-RU" sz="24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1052737"/>
            <a:ext cx="442392" cy="48965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ИНИЦИАТИВА</a:t>
            </a:r>
            <a:endParaRPr lang="ru-RU" dirty="0"/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691680" y="1052737"/>
            <a:ext cx="6013461" cy="1296144"/>
          </a:xfrm>
          <a:prstGeom prst="round2DiagRect">
            <a:avLst>
              <a:gd name="adj1" fmla="val 5052"/>
              <a:gd name="adj2" fmla="val 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Разделение поселения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влекущее образование двух и более поселений, осуществляется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согласия населения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каждого из образуемых поселений, выраженного путем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голосования,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либо на сходах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77679" y="2511171"/>
            <a:ext cx="6013461" cy="1296144"/>
          </a:xfrm>
          <a:prstGeom prst="round2DiagRect">
            <a:avLst>
              <a:gd name="adj1" fmla="val 5052"/>
              <a:gd name="adj2" fmla="val 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Разделение муниципального района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учетом мнения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населения, выраженного представительным органом муниципального района.</a:t>
            </a: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1648481" y="3969605"/>
            <a:ext cx="6013461" cy="1907667"/>
          </a:xfrm>
          <a:prstGeom prst="round2DiagRect">
            <a:avLst>
              <a:gd name="adj1" fmla="val 5052"/>
              <a:gd name="adj2" fmla="val 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Разделение внутригородского района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влекущее образование двух и более внутригородских районов, осуществляется с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учетом мнения населения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образуемых внутригородских районов в соответствии с уставом разделяемого внутригородского района и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согласия населения городского округа с внутригородским делением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выраженного его представительным органом.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198147" y="627683"/>
            <a:ext cx="518763" cy="558498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субъекта Российской Федерации</a:t>
            </a:r>
            <a:r>
              <a:rPr lang="ru-RU" dirty="0" smtClean="0">
                <a:noFill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noFill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1099364" y="1412777"/>
            <a:ext cx="576064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1075200" y="2876211"/>
            <a:ext cx="576064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1027180" y="4387422"/>
            <a:ext cx="576064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7710697" y="2834793"/>
            <a:ext cx="576064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7735494" y="1367710"/>
            <a:ext cx="576064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7691140" y="4526529"/>
            <a:ext cx="576064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0442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статуса</a:t>
            </a:r>
            <a:endParaRPr lang="ru-RU" sz="24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1052736"/>
            <a:ext cx="442392" cy="504055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ИНИЦИАТИВА</a:t>
            </a:r>
            <a:endParaRPr lang="ru-RU" dirty="0"/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319179" y="836712"/>
            <a:ext cx="6913228" cy="1936304"/>
          </a:xfrm>
          <a:prstGeom prst="round2DiagRect">
            <a:avLst>
              <a:gd name="adj1" fmla="val 5052"/>
              <a:gd name="adj2" fmla="val 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статуса городского поселения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связи с наделением его статусом городского округа либо лишением его статуса городского округа осуществляется законом субъекта Российской Федерации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согласия населения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соответствующего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городского поселения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также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согласия населения муниципального района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из состава которого выделяется (в состав которого включается) соответствующее городское поселение, выраженного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представительными органами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указанных муниципальных образований.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397580" y="708517"/>
            <a:ext cx="518763" cy="558498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субъекта Российской Федерации</a:t>
            </a:r>
            <a:r>
              <a:rPr lang="ru-RU" dirty="0" smtClean="0">
                <a:noFill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noFill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1025989" y="1572614"/>
            <a:ext cx="243979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с двумя скругленными противолежащими углами 15"/>
          <p:cNvSpPr/>
          <p:nvPr/>
        </p:nvSpPr>
        <p:spPr>
          <a:xfrm>
            <a:off x="1314078" y="2773016"/>
            <a:ext cx="6918329" cy="1592087"/>
          </a:xfrm>
          <a:prstGeom prst="round2DiagRect">
            <a:avLst>
              <a:gd name="adj1" fmla="val 5052"/>
              <a:gd name="adj2" fmla="val 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статуса городского округа в связи с наделением его статусом городского округа с внутригородским делением либо лишением его статуса городского округа с внутригородским делением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 с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учетом мнения населения соответствующего городского округа в соответствии с его уставом и законом субъекта Российской Федерации.</a:t>
            </a:r>
          </a:p>
        </p:txBody>
      </p:sp>
      <p:sp>
        <p:nvSpPr>
          <p:cNvPr id="17" name="Прямоугольник с двумя скругленными противолежащими углами 16"/>
          <p:cNvSpPr/>
          <p:nvPr/>
        </p:nvSpPr>
        <p:spPr>
          <a:xfrm>
            <a:off x="1314078" y="4509120"/>
            <a:ext cx="6918329" cy="1584176"/>
          </a:xfrm>
          <a:prstGeom prst="round2DiagRect">
            <a:avLst>
              <a:gd name="adj1" fmla="val 5052"/>
              <a:gd name="adj2" fmla="val 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статуса городского поселения в связи с наделением его статусом сельского поселения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изменение статуса сельского поселения в связи с наделением его статусом городского поселения осуществляются законом субъекта Российской Федерации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согласия населения соответствующего поселения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выраженного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представительным органом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указанного муниципального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Стрелка вправо 17"/>
          <p:cNvSpPr/>
          <p:nvPr/>
        </p:nvSpPr>
        <p:spPr>
          <a:xfrm>
            <a:off x="1025990" y="3212976"/>
            <a:ext cx="243979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>
            <a:off x="1075199" y="4853338"/>
            <a:ext cx="243979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716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SzPct val="79000"/>
              <a:buFont typeface="Wingdings" panose="05000000000000000000" pitchFamily="2" charset="2"/>
              <a:buChar char="Ø"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SzPct val="79000"/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Присоединение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поселения к городскому округу с внутригородским делением  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1052736"/>
            <a:ext cx="442392" cy="506074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ИНИЦИАТИВА</a:t>
            </a:r>
            <a:endParaRPr lang="ru-RU" dirty="0"/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475657" y="1700808"/>
            <a:ext cx="6120679" cy="3240360"/>
          </a:xfrm>
          <a:prstGeom prst="round2DiagRect">
            <a:avLst>
              <a:gd name="adj1" fmla="val 5052"/>
              <a:gd name="adj2" fmla="val 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Присоединение поселения к городскому округу с внутригородским делением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осуществляется с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согласия населения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данного поселения и городского округа с внутригородским делением в соответствии с их уставами, а также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учетом мнения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населения муниципального района, из состава которого исключается указанное поселение, выраженного представительными органами указанных муниципальных образований.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090049" y="528497"/>
            <a:ext cx="518763" cy="558498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субъекта Российской Федерации</a:t>
            </a:r>
            <a:r>
              <a:rPr lang="ru-RU" dirty="0" smtClean="0">
                <a:noFill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noFill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1075200" y="2876211"/>
            <a:ext cx="400457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7611604" y="2876211"/>
            <a:ext cx="400457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9930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109728" indent="0" algn="just">
              <a:buNone/>
            </a:pPr>
            <a:r>
              <a:rPr lang="en-US" sz="2800" dirty="0" smtClean="0"/>
              <a:t>1</a:t>
            </a:r>
            <a:r>
              <a:rPr lang="ru-RU" sz="2800" dirty="0" smtClean="0"/>
              <a:t>.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Территориальная организация местного самоуправления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539950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внутригородского района из городского округа с внутригородским делением</a:t>
            </a:r>
            <a:endParaRPr lang="ru-RU" sz="24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5190" y="1340768"/>
            <a:ext cx="442392" cy="506074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ИНИЦИАТИВА</a:t>
            </a:r>
            <a:endParaRPr lang="ru-RU" dirty="0"/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331640" y="2132855"/>
            <a:ext cx="6192688" cy="3240360"/>
          </a:xfrm>
          <a:prstGeom prst="round2DiagRect">
            <a:avLst>
              <a:gd name="adj1" fmla="val 5052"/>
              <a:gd name="adj2" fmla="val 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Выделение внутригородского района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городского округа с внутригородским делением осуществляется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согласия населения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городского округа с внутригородским делением и муниципального района, в состав которого будет входить указанная территория, в соответствии с их уставами, а также с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учетом мнения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населения внутригородского района в соответствии с его уставом.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060393" y="960545"/>
            <a:ext cx="518763" cy="558498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субъекта Российской Федерации</a:t>
            </a:r>
            <a:r>
              <a:rPr lang="ru-RU" dirty="0" smtClean="0">
                <a:noFill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noFill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899382" y="3405518"/>
            <a:ext cx="400457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7592132" y="3323602"/>
            <a:ext cx="400457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36348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332656"/>
            <a:ext cx="8712968" cy="5674635"/>
          </a:xfrm>
        </p:spPr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Голосование:</a:t>
            </a:r>
          </a:p>
          <a:p>
            <a:pPr marL="566928" indent="-457200" algn="just">
              <a:buFont typeface="+mj-lt"/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проводится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целях получения согласия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населения при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преобразовании муниципального </a:t>
            </a:r>
            <a:r>
              <a:rPr lang="ru-RU" sz="2000" dirty="0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образования;</a:t>
            </a:r>
          </a:p>
          <a:p>
            <a:pPr marL="566928" indent="-457200" algn="just">
              <a:buFont typeface="+mj-lt"/>
              <a:buAutoNum type="arabicPeriod"/>
            </a:pPr>
            <a:endParaRPr lang="ru-RU" sz="2000" dirty="0" smtClean="0"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marL="566928" indent="-457200" algn="just">
              <a:buFont typeface="+mj-lt"/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назначается  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представительным  органом </a:t>
            </a:r>
            <a:r>
              <a:rPr lang="ru-RU" sz="2000" dirty="0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муниципального образования;</a:t>
            </a:r>
          </a:p>
          <a:p>
            <a:pPr marL="566928" indent="-457200" algn="just">
              <a:buFont typeface="+mj-lt"/>
              <a:buAutoNum type="arabicPeriod"/>
            </a:pPr>
            <a:endParaRPr lang="ru-RU" sz="2000" dirty="0" smtClean="0"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marL="566928" indent="-457200" algn="just">
              <a:buFont typeface="+mj-lt"/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проводится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порядке, установленном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федеральным законом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принимаемым в соответствии с ним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законом субъекта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Российской Федерации для проведения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местного референдума, с учетом следующих особенностей:</a:t>
            </a:r>
          </a:p>
          <a:p>
            <a:pPr marL="566928" indent="-457200" algn="just">
              <a:buFont typeface="+mj-lt"/>
              <a:buAutoNum type="arabicPeriod"/>
            </a:pPr>
            <a:endParaRPr lang="ru-RU" sz="20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66928" indent="-457200" algn="just">
              <a:buFont typeface="+mj-lt"/>
              <a:buAutoNum type="arabicPeriod"/>
            </a:pP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разрешено 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проведение агитации </a:t>
            </a:r>
            <a:r>
              <a:rPr lang="ru-RU" sz="20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государственными органами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органами местного  самоуправления;  лицами,   замещающими государственные  или  муниципальные </a:t>
            </a:r>
            <a:r>
              <a:rPr lang="ru-RU" sz="20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должности;</a:t>
            </a:r>
          </a:p>
          <a:p>
            <a:pPr algn="just"/>
            <a:endParaRPr lang="ru-RU" sz="2000" i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1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решение</a:t>
            </a:r>
            <a:r>
              <a:rPr lang="ru-RU" sz="21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  принятое </a:t>
            </a:r>
            <a:r>
              <a:rPr lang="ru-RU" sz="21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голосовании подтверждает </a:t>
            </a:r>
            <a:r>
              <a:rPr lang="ru-RU" sz="21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согласие или  несогласие населения,  но   не имеет   юридической силы  решения </a:t>
            </a:r>
            <a:r>
              <a:rPr lang="ru-RU" sz="21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референдума</a:t>
            </a:r>
            <a:r>
              <a:rPr lang="ru-RU" sz="21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 так как окончательное решение  о преобразовании  принимает  субъект    Российской </a:t>
            </a:r>
            <a:r>
              <a:rPr lang="ru-RU" sz="21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Федерации.</a:t>
            </a:r>
            <a:endParaRPr lang="ru-RU" sz="2100" i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70073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692696"/>
            <a:ext cx="8229600" cy="5170579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Упразднение муниципального образования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ликвидация  муниципального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образования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территориях с низкой плотностью сельского населения и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труднодоступных местностях.</a:t>
            </a:r>
          </a:p>
          <a:p>
            <a:pPr algn="just"/>
            <a:r>
              <a:rPr lang="ru-RU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Численность 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населения сельского поселения составляет не более 100 </a:t>
            </a:r>
            <a:r>
              <a:rPr lang="ru-RU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человек.</a:t>
            </a:r>
            <a:endParaRPr lang="ru-RU" sz="1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Решение 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 упразднении поселения </a:t>
            </a:r>
            <a:r>
              <a:rPr lang="ru-RU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принимается на 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сходе граждан, проживающих в указанном поселении.</a:t>
            </a:r>
          </a:p>
          <a:p>
            <a:pPr marL="109728" indent="0" algn="just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2700" dirty="0" smtClean="0">
                <a:solidFill>
                  <a:srgbClr val="26282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solidFill>
                  <a:srgbClr val="26282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26282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700" dirty="0" smtClean="0" bmk="">
                <a:solidFill>
                  <a:srgbClr val="26282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празднение </a:t>
            </a:r>
            <a:r>
              <a:rPr lang="ru-RU" sz="2700" dirty="0" bmk="">
                <a:solidFill>
                  <a:srgbClr val="26282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муниципальных образований</a:t>
            </a:r>
            <a:r>
              <a:rPr lang="ru-RU" sz="20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000" b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84014" y="2795981"/>
            <a:ext cx="330386" cy="272125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ИНИЦИАТИВА</a:t>
            </a:r>
            <a:endParaRPr lang="ru-RU" dirty="0"/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890464" y="2795981"/>
            <a:ext cx="6750646" cy="2155409"/>
          </a:xfrm>
          <a:prstGeom prst="round2DiagRect">
            <a:avLst>
              <a:gd name="adj1" fmla="val 5052"/>
              <a:gd name="adj2" fmla="val 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Упразднение поселений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осуществляется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учетом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мнения населения муниципального района, выраженного представительным органом соответствующего муниципального района.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90464" y="5146588"/>
            <a:ext cx="7858000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Территория упраздняемого поселения входит в состав муниципального района в качестве межселенной территории.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774782" y="2420888"/>
            <a:ext cx="518763" cy="27257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субъекта Российской Федерации</a:t>
            </a:r>
            <a:r>
              <a:rPr lang="ru-RU" dirty="0" smtClean="0">
                <a:noFill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noFill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24351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109728" indent="0" algn="just">
              <a:buNone/>
            </a:pPr>
            <a:r>
              <a:rPr lang="ru-RU" sz="2800" dirty="0" smtClean="0"/>
              <a:t>4.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и изменение границ муниципальных образований.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816648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23044" y="908720"/>
            <a:ext cx="8229600" cy="4810539"/>
          </a:xfrm>
        </p:spPr>
        <p:txBody>
          <a:bodyPr>
            <a:noAutofit/>
          </a:bodyPr>
          <a:lstStyle/>
          <a:p>
            <a:pPr marL="109728" indent="0" algn="just">
              <a:buNone/>
            </a:pP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границах сельского поселения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могут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находиться: 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сельский населенный пункт с численностью населения, как правило, более 1 тыс. человек (для территории с высокой плотностью населения - более 3 тыс. человек)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(или) объединенные общей территорией несколько сельских населенных пунктов с численностью населения менее 1 тыс. человек каждый (для территории с высокой плотностью населения - менее 3 тыс. человек каждый).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Сельский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населенный пункт с численностью населения менее 1 тыс. человек, как правило, входит в состав сельского поселения. </a:t>
            </a:r>
          </a:p>
          <a:p>
            <a:pPr marL="109728" indent="0" algn="just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границах городского поселения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могут находиться один город или один поселок с прилегающей территорией, а также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населенные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пункты, не являющиеся муниципальными образованиями.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4</a:t>
            </a:r>
            <a:r>
              <a:rPr lang="ru-RU" sz="1800" dirty="0"/>
              <a:t>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изменение границ муниципальных образований.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/>
              <a:t/>
            </a:r>
            <a:br>
              <a:rPr lang="ru-RU" sz="4000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207848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404664"/>
            <a:ext cx="8640960" cy="5602627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территориям с низкой плотностью сельского населения относятся территории субъектов Российской Федерации, отдельных муниципальных районов в субъектах Российской Федерации, плотность сельского населения в которых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более чем в три раза ниже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средней плотности сельского населения в Российской Федерации. </a:t>
            </a:r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территориям с высокой плотностью сельского населения относятся территории субъектов Российской Федерации, отдельных муниципальных районов в субъектах Российской Федерации, плотность сельского населения в которых более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чем в три раза выше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средней плотности сельского населения в Российской Федерации.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субъектов Российской Федерации, отдельных муниципальных районов в субъектах Российской Федерации, территории которых относятся к территориям с низкой плотностью сельского населения, утверждается Правительством Российской Федерации, в том числе по представлению органов государственной власти субъектов Российской Федерации, и может изменяться не чаще одного раза в пять лет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1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Распоряжение Правительства РФ от 25 мая 2004 г. № 707-р «Об утверждении перечней субъектов Российской Федерации и отдельных районов субъектов Российской Федерации (в существующих границах), относящихся к территориям с низкой либо с высокой плотностью населения»)</a:t>
            </a:r>
          </a:p>
          <a:p>
            <a:pPr marL="109728" indent="0" algn="just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6061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620688"/>
            <a:ext cx="8784976" cy="5386603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Границы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поселения, в состав которого входят два и более населенных пункта, устанавливаются с учетом пешеходной доступности до административного центра сельского поселения и обратно в течение рабочего дня для жителей всех населенных пунктов, входящих в состав поселения,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Границы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района - с учетом транспортной доступности до административного центра муниципального района и обратно в течение рабочего дня для жителей всех поселений, входящих в состав муниципального района.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Указанные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в соответствии с законами субъектов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Федерации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могут не применяться при установлении границ муниципальных районов на территориях с низкой плотностью населения и в труднодоступных местностях.</a:t>
            </a:r>
          </a:p>
        </p:txBody>
      </p:sp>
    </p:spTree>
    <p:extLst>
      <p:ext uri="{BB962C8B-B14F-4D97-AF65-F5344CB8AC3E}">
        <p14:creationId xmlns:p14="http://schemas.microsoft.com/office/powerpoint/2010/main" xmlns="" val="91265318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882547"/>
          </a:xfrm>
        </p:spPr>
        <p:txBody>
          <a:bodyPr>
            <a:normAutofit fontScale="70000" lnSpcReduction="20000"/>
          </a:bodyPr>
          <a:lstStyle/>
          <a:p>
            <a:pPr marL="109728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границ муниципального образования осуществляется законом субъекта Российской Федерации по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инициативе: </a:t>
            </a:r>
          </a:p>
          <a:p>
            <a:pPr algn="just">
              <a:buSzPct val="100000"/>
              <a:buFont typeface="Wingdings" panose="05000000000000000000" pitchFamily="2" charset="2"/>
              <a:buChar char="Ø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SzPct val="100000"/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населения (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реализуется в порядке, установленном федеральным законом и принимаемым в соответствии с ним законом субъекта Российской Федерации для выдвижения инициативы проведения местного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референдума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</a:p>
          <a:p>
            <a:pPr algn="just">
              <a:buSzPct val="100000"/>
              <a:buFont typeface="Wingdings" panose="05000000000000000000" pitchFamily="2" charset="2"/>
              <a:buChar char="Ø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SzPct val="100000"/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органов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местного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самоуправления (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органа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</a:p>
          <a:p>
            <a:pPr algn="just">
              <a:buSzPct val="100000"/>
              <a:buFont typeface="Wingdings" panose="05000000000000000000" pitchFamily="2" charset="2"/>
              <a:buChar char="Ø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SzPct val="100000"/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органов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государственной власти субъекта Российской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органа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just">
              <a:buSzPct val="100000"/>
              <a:buFont typeface="Wingdings" panose="05000000000000000000" pitchFamily="2" charset="2"/>
              <a:buChar char="Ø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SzPct val="100000"/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федеральных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органов государственной власти (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органа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субъекта Российской Федерации об изменении границ муниципального образования не должен вступать в силу в период избирательной кампании по выборам органа местного самоуправления данного муниципального образования, в период кампании местного референдума.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Изменение границ муниципальных образований</a:t>
            </a:r>
          </a:p>
        </p:txBody>
      </p:sp>
    </p:spTree>
    <p:extLst>
      <p:ext uri="{BB962C8B-B14F-4D97-AF65-F5344CB8AC3E}">
        <p14:creationId xmlns:p14="http://schemas.microsoft.com/office/powerpoint/2010/main" xmlns="" val="22399926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35798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Изменение границ муниципальных образований</a:t>
            </a:r>
          </a:p>
          <a:p>
            <a:pPr algn="just"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Изменение границ муниципальных районов.</a:t>
            </a:r>
          </a:p>
          <a:p>
            <a:pPr algn="just"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Отнесение территории поселений или населенных пунктов к территории другого муниципального района.</a:t>
            </a:r>
          </a:p>
          <a:p>
            <a:pPr algn="just"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      с согласия населения поселения/ населенного пункта (голосование)</a:t>
            </a:r>
          </a:p>
          <a:p>
            <a:pPr algn="just"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      с учетом мнения представительных органов муниципальных районов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2. Отнесение населенных пунктов к территории городских округов.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согласие населения поселений и городских округов, выраженного представительными органами</a:t>
            </a:r>
          </a:p>
          <a:p>
            <a:pPr algn="just"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       с учетом мнения населения муниципальных районов, выраженного представительными органами</a:t>
            </a:r>
          </a:p>
          <a:p>
            <a:pPr algn="just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Изменение границ поселений</a:t>
            </a:r>
          </a:p>
          <a:p>
            <a:pPr algn="just">
              <a:buFont typeface="+mj-lt"/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Отнесение территорий населенных пунктов к другим населенным пунктам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согласие населения (голосование) и учет мнения представительных органов</a:t>
            </a:r>
          </a:p>
          <a:p>
            <a:pPr algn="just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Изменение границ, не влекущее отнесение поселений или населенных пунктов </a:t>
            </a:r>
          </a:p>
          <a:p>
            <a:pPr algn="just"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       учет мнения населения, выраженного представительными органами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</a:t>
            </a:r>
          </a:p>
        </p:txBody>
      </p:sp>
    </p:spTree>
    <p:extLst>
      <p:ext uri="{BB962C8B-B14F-4D97-AF65-F5344CB8AC3E}">
        <p14:creationId xmlns:p14="http://schemas.microsoft.com/office/powerpoint/2010/main" xmlns="" val="349664732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4000" b="1" dirty="0" smtClean="0"/>
              <a:t>Спасибо за Внимание!</a:t>
            </a:r>
            <a:endParaRPr lang="ru-RU" sz="40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60648"/>
            <a:ext cx="8640960" cy="6408712"/>
          </a:xfrm>
        </p:spPr>
        <p:txBody>
          <a:bodyPr>
            <a:normAutofit fontScale="70000" lnSpcReduction="20000"/>
          </a:bodyPr>
          <a:lstStyle/>
          <a:p>
            <a:pPr marL="109728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основным принципам территориальной организации местного самоуправления можно отнести следующие положения:</a:t>
            </a:r>
          </a:p>
          <a:p>
            <a:pPr algn="just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местное самоуправление осуществляется на всей территории Российской Федерации муниципального образования, во всех субъектах Российской Федерации. Территория субъектов разграничивается на особые единицы местного самоуправления – муниципальные образования;</a:t>
            </a:r>
          </a:p>
          <a:p>
            <a:pPr algn="just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местное самоуправление в Российской Федерации строится на основе двухуровневой модели, за исключением городского округа. Действующее законодательство предусматривает два базовых критерия для разделения муниципальных образований на уровни: характер осуществляемых полномочий и место в системе местного самоуправления.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наделение муниципального образования определенным статусом, установление границ территорий муниципальных образований, их изменение, создание, преобразование муниципального образования, упразднение осуществляется законами субъектов Российской Федерации;</a:t>
            </a:r>
          </a:p>
          <a:p>
            <a:pPr algn="just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при определении статуса и границ муниципальных образований учитывается численность населения, наличие требуемого уровня социальной, транспортной и иной инфраструктуры и перспективы развития муниципального образования.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33275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026563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сельское поселение,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округ,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округ с внутригородским делением,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внутригородской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внутригородская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территория города федерального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en-US" sz="2000" dirty="0"/>
              <a:t>1</a:t>
            </a:r>
            <a:r>
              <a:rPr lang="ru-RU" sz="2000" dirty="0"/>
              <a:t>.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Территориальная организация местного самоуправления</a:t>
            </a:r>
            <a:r>
              <a:rPr lang="ru-RU" sz="4000" dirty="0"/>
              <a:t/>
            </a:r>
            <a:br>
              <a:rPr lang="ru-RU" sz="4000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80863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32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Признаки: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единая территория;</a:t>
            </a:r>
          </a:p>
          <a:p>
            <a:pPr algn="just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население, т.е. физические лица проживающих на данной территории;</a:t>
            </a:r>
          </a:p>
          <a:p>
            <a:pPr algn="just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муниципальная собственность, которая признается и защищается государством наравне с иными формами собственности;</a:t>
            </a:r>
          </a:p>
          <a:p>
            <a:pPr algn="just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местный бюджет, предназначенный для исполнения расходных обязательств муниципального образования</a:t>
            </a:r>
          </a:p>
          <a:p>
            <a:pPr algn="just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выборные и иные органы местного самоуправления, т.е. избираемые непосредственно населением и (или) образуемые представительным органом муниципального образования органы, наделенные собственными полномочиями по решению вопросов местного значения</a:t>
            </a:r>
          </a:p>
          <a:p>
            <a:pPr algn="just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устав муниципального образования, являющиеся составной частью правовой основы местного самоуправления;</a:t>
            </a:r>
          </a:p>
          <a:p>
            <a:pPr algn="just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7) возможность осуществления местного самоуправления населением непосредственно и (или) через органы местного самоуправления.</a:t>
            </a:r>
          </a:p>
          <a:p>
            <a:pPr algn="just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8) официальные символы муниципального образования.</a:t>
            </a:r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dirty="0"/>
              <a:t>1</a:t>
            </a:r>
            <a:r>
              <a:rPr lang="ru-RU" sz="2000" dirty="0"/>
              <a:t>.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Территориальная организация местного самоуправления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en-US" sz="4000" dirty="0" smtClean="0"/>
              <a:t/>
            </a:r>
            <a:br>
              <a:rPr lang="en-US" sz="4000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16895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026563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сельское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поселение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один или несколько объединенных общей территорией сельских населенных пунктов (поселков, сел, станиц, деревень, хуторов, кишлаков, аулов и других сельских населенных пунктов), в которых местное самоуправление осуществляется населением непосредственно и (или) через выборные и иные органы местного самоуправления;</a:t>
            </a:r>
          </a:p>
          <a:p>
            <a:pPr marL="109728" indent="0" algn="just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en-US" sz="2000" dirty="0"/>
              <a:t>1</a:t>
            </a:r>
            <a:r>
              <a:rPr lang="ru-RU" sz="2000" dirty="0"/>
              <a:t>.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Территориальная организация местного самоуправления</a:t>
            </a:r>
            <a:r>
              <a:rPr lang="ru-RU" sz="4000" dirty="0"/>
              <a:t/>
            </a:r>
            <a:br>
              <a:rPr lang="ru-RU" sz="4000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143172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109728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число основных признаков сельского поселения входят следующие: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может состоять как из одного населенного пункта, так и из нескольких, при этом сельское поселение остается единым муниципальным образованием, входящие в его состав населенные пункты самостоятельными муниципальными образованиями не являются;</a:t>
            </a: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образуются для решения вопросов местного значения поселенческого характера;</a:t>
            </a: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местное самоуправление в сельском поселении может осуществляться как непосредственно, с использованием форм непосредственной демократии (местный референдум, муниципальные выборы и др.), так и через органы местного самоуправления.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3864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332656"/>
            <a:ext cx="8507288" cy="5832648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Городское поселение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город или поселок, в которых местное самоуправление осуществляется населением непосредственно и (или) через выборные и иные органы местного самоуправления.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число основных признаков городского поселения входят следующие: </a:t>
            </a:r>
          </a:p>
          <a:p>
            <a:pPr algn="just"/>
            <a:endParaRPr lang="ru-RU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по общему правилу, состоит из одного города или одного поселка; </a:t>
            </a:r>
          </a:p>
          <a:p>
            <a:pPr algn="just"/>
            <a:endParaRPr lang="ru-RU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образуются для решения вопросов местного значения поселенческого характера;</a:t>
            </a:r>
          </a:p>
          <a:p>
            <a:pPr algn="just"/>
            <a:endParaRPr lang="ru-RU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местное самоуправление в городском поселении может осуществляться как непосредственно, с использованием форм непосредственной демократии (местный референдум, муниципальные выборы и др.), так и через органы местного самоуправления.</a:t>
            </a:r>
          </a:p>
          <a:p>
            <a:pPr marL="109728" indent="0" algn="just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620562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1418</TotalTime>
  <Words>3084</Words>
  <Application>Microsoft Office PowerPoint</Application>
  <PresentationFormat>Экран (4:3)</PresentationFormat>
  <Paragraphs>269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Открытая</vt:lpstr>
      <vt:lpstr>Территориальные основы местного самоуправления</vt:lpstr>
      <vt:lpstr>Территориальные основы местного самоуправления</vt:lpstr>
      <vt:lpstr>Слайд 3</vt:lpstr>
      <vt:lpstr>Слайд 4</vt:lpstr>
      <vt:lpstr>1. Территориальная организация местного самоуправления </vt:lpstr>
      <vt:lpstr>1. Территориальная организация местного самоуправления  </vt:lpstr>
      <vt:lpstr>1. Территориальная организация местного самоуправления </vt:lpstr>
      <vt:lpstr>Слайд 8</vt:lpstr>
      <vt:lpstr>Слайд 9</vt:lpstr>
      <vt:lpstr>1. Территориальная организация местного самоуправления </vt:lpstr>
      <vt:lpstr>1. Территориальная организация местного самоуправления </vt:lpstr>
      <vt:lpstr>1. Территориальная организация местного самоуправления </vt:lpstr>
      <vt:lpstr>Слайд 13</vt:lpstr>
      <vt:lpstr>1. Территориальная организация местного самоуправления </vt:lpstr>
      <vt:lpstr>Слайд 15</vt:lpstr>
      <vt:lpstr>Слайд 16</vt:lpstr>
      <vt:lpstr>1. Территориальная организация местного самоуправления </vt:lpstr>
      <vt:lpstr>1. Территориальная организация местного самоуправления </vt:lpstr>
      <vt:lpstr>Слайд 19</vt:lpstr>
      <vt:lpstr>Слайд 20</vt:lpstr>
      <vt:lpstr>Слайд 21</vt:lpstr>
      <vt:lpstr>Слайд 22</vt:lpstr>
      <vt:lpstr>Слайд 23</vt:lpstr>
      <vt:lpstr>Преобразование муниципальных образований </vt:lpstr>
      <vt:lpstr>Слайд 25</vt:lpstr>
      <vt:lpstr>Объединение муниципальных образований</vt:lpstr>
      <vt:lpstr>Разделение муниципальных образований</vt:lpstr>
      <vt:lpstr>Изменение статуса</vt:lpstr>
      <vt:lpstr>Присоединение поселения к городскому округу с внутригородским делением   </vt:lpstr>
      <vt:lpstr>Выделение внутригородского района из городского округа с внутригородским делением</vt:lpstr>
      <vt:lpstr>Слайд 31</vt:lpstr>
      <vt:lpstr> Упразднение муниципальных образований </vt:lpstr>
      <vt:lpstr>Слайд 33</vt:lpstr>
      <vt:lpstr> 4. Установление и изменение границ муниципальных образований.  </vt:lpstr>
      <vt:lpstr>Слайд 35</vt:lpstr>
      <vt:lpstr>Слайд 36</vt:lpstr>
      <vt:lpstr>Изменение границ муниципальных образований</vt:lpstr>
      <vt:lpstr>Слайд 38</vt:lpstr>
      <vt:lpstr>Слайд 39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PackardBell</cp:lastModifiedBy>
  <cp:revision>116</cp:revision>
  <dcterms:created xsi:type="dcterms:W3CDTF">2014-09-10T15:12:55Z</dcterms:created>
  <dcterms:modified xsi:type="dcterms:W3CDTF">2023-10-25T16:16:31Z</dcterms:modified>
</cp:coreProperties>
</file>